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Ганин" userId="71354264-357c-439c-8d82-ec4d26f96403" providerId="ADAL" clId="{D71C19E3-3E64-4409-BAF9-710003B4E3C3}"/>
    <pc:docChg chg="custSel delSld modSld">
      <pc:chgData name="Иван Ганин" userId="71354264-357c-439c-8d82-ec4d26f96403" providerId="ADAL" clId="{D71C19E3-3E64-4409-BAF9-710003B4E3C3}" dt="2024-11-05T11:52:22.485" v="569" actId="20577"/>
      <pc:docMkLst>
        <pc:docMk/>
      </pc:docMkLst>
      <pc:sldChg chg="del">
        <pc:chgData name="Иван Ганин" userId="71354264-357c-439c-8d82-ec4d26f96403" providerId="ADAL" clId="{D71C19E3-3E64-4409-BAF9-710003B4E3C3}" dt="2024-11-05T11:43:04.120" v="0" actId="2696"/>
        <pc:sldMkLst>
          <pc:docMk/>
          <pc:sldMk cId="1907860732" sldId="261"/>
        </pc:sldMkLst>
      </pc:sldChg>
      <pc:sldChg chg="modSp mod">
        <pc:chgData name="Иван Ганин" userId="71354264-357c-439c-8d82-ec4d26f96403" providerId="ADAL" clId="{D71C19E3-3E64-4409-BAF9-710003B4E3C3}" dt="2024-11-05T11:52:22.485" v="569" actId="20577"/>
        <pc:sldMkLst>
          <pc:docMk/>
          <pc:sldMk cId="327883594" sldId="263"/>
        </pc:sldMkLst>
        <pc:spChg chg="mod">
          <ac:chgData name="Иван Ганин" userId="71354264-357c-439c-8d82-ec4d26f96403" providerId="ADAL" clId="{D71C19E3-3E64-4409-BAF9-710003B4E3C3}" dt="2024-11-05T11:52:22.485" v="569" actId="20577"/>
          <ac:spMkLst>
            <pc:docMk/>
            <pc:sldMk cId="327883594" sldId="263"/>
            <ac:spMk id="8" creationId="{8FF22933-3262-45DA-6D77-3CB20080E2BB}"/>
          </ac:spMkLst>
        </pc:spChg>
      </pc:sldChg>
      <pc:sldChg chg="modSp mod">
        <pc:chgData name="Иван Ганин" userId="71354264-357c-439c-8d82-ec4d26f96403" providerId="ADAL" clId="{D71C19E3-3E64-4409-BAF9-710003B4E3C3}" dt="2024-11-05T11:47:06.677" v="407" actId="113"/>
        <pc:sldMkLst>
          <pc:docMk/>
          <pc:sldMk cId="4120903803" sldId="264"/>
        </pc:sldMkLst>
        <pc:spChg chg="mod">
          <ac:chgData name="Иван Ганин" userId="71354264-357c-439c-8d82-ec4d26f96403" providerId="ADAL" clId="{D71C19E3-3E64-4409-BAF9-710003B4E3C3}" dt="2024-11-05T11:47:06.677" v="407" actId="113"/>
          <ac:spMkLst>
            <pc:docMk/>
            <pc:sldMk cId="4120903803" sldId="264"/>
            <ac:spMk id="3" creationId="{B8CFC63F-B92D-3C6C-F58C-BA0402463B68}"/>
          </ac:spMkLst>
        </pc:spChg>
      </pc:sldChg>
      <pc:sldChg chg="delSp modSp mod">
        <pc:chgData name="Иван Ганин" userId="71354264-357c-439c-8d82-ec4d26f96403" providerId="ADAL" clId="{D71C19E3-3E64-4409-BAF9-710003B4E3C3}" dt="2024-11-05T11:51:54.989" v="427" actId="478"/>
        <pc:sldMkLst>
          <pc:docMk/>
          <pc:sldMk cId="3630197383" sldId="265"/>
        </pc:sldMkLst>
        <pc:spChg chg="mod">
          <ac:chgData name="Иван Ганин" userId="71354264-357c-439c-8d82-ec4d26f96403" providerId="ADAL" clId="{D71C19E3-3E64-4409-BAF9-710003B4E3C3}" dt="2024-11-05T11:51:51.801" v="426" actId="20577"/>
          <ac:spMkLst>
            <pc:docMk/>
            <pc:sldMk cId="3630197383" sldId="265"/>
            <ac:spMk id="2" creationId="{C80A0A9A-6A78-21DE-A18C-A14B28EC7004}"/>
          </ac:spMkLst>
        </pc:spChg>
        <pc:spChg chg="del mod">
          <ac:chgData name="Иван Ганин" userId="71354264-357c-439c-8d82-ec4d26f96403" providerId="ADAL" clId="{D71C19E3-3E64-4409-BAF9-710003B4E3C3}" dt="2024-11-05T11:51:54.989" v="427" actId="478"/>
          <ac:spMkLst>
            <pc:docMk/>
            <pc:sldMk cId="3630197383" sldId="265"/>
            <ac:spMk id="3" creationId="{28382E96-FB4D-F6A2-A572-9FFF6235E0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4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7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65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3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63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0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6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6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1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7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9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4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3F7D-DF2D-45C1-B34A-3956BA783A0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1528E3-DBD0-484C-BB8F-475ADF61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3F9CF-986E-FAA1-7A29-8CB8FB17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807" y="419451"/>
            <a:ext cx="8722873" cy="4009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Цифровая волна – 2024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err="1">
                <a:solidFill>
                  <a:schemeClr val="tx1"/>
                </a:solidFill>
              </a:rPr>
              <a:t>г.о</a:t>
            </a:r>
            <a:r>
              <a:rPr lang="ru-RU" sz="3600" dirty="0">
                <a:solidFill>
                  <a:schemeClr val="tx1"/>
                </a:solidFill>
              </a:rPr>
              <a:t>. Балашиха МАУО СОШ №15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Тема работы: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«Создание виртуальной экскурсии с помощью Pano2VR: перспективы для образования»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Выполнил: Ганин Иван Николаевич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учитель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192379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5AC8560-C139-68D4-BBBB-13318EAE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487851"/>
            <a:ext cx="3992732" cy="5762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Цель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F1EF0-7C9C-097A-0218-A1290F5C3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1064113"/>
            <a:ext cx="4342893" cy="483891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Изучить возможности использования программы Pano2vr для создания виртуальных экскурсий в образовательном процессе.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E37C78-132E-E15E-B4E3-53AA042CF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30" y="487851"/>
            <a:ext cx="3999001" cy="5762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Актуальность работы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4DE55F-1C82-A8D5-BA19-2D48E8C7F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1060885"/>
            <a:ext cx="4338674" cy="483891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условиях цифровизации образования возникает потребность в новых инструментах и технологиях, которые могут сделать обучение более интерактивным и интересным. Одним из таких инструментов является виртуальная реальность (VR), которая позволяет создавать реалистичные трёхмерные модели объектов и пространств.</a:t>
            </a:r>
          </a:p>
        </p:txBody>
      </p:sp>
    </p:spTree>
    <p:extLst>
      <p:ext uri="{BB962C8B-B14F-4D97-AF65-F5344CB8AC3E}">
        <p14:creationId xmlns:p14="http://schemas.microsoft.com/office/powerpoint/2010/main" val="65472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243A1-FAE8-74DA-B45C-DF903F06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Педагогические и познавательные преимущества виртуальных экскурсий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772E3-7533-976B-C522-C7F6878F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Преимущества виртуальных экскурсий:</a:t>
            </a:r>
          </a:p>
          <a:p>
            <a:pPr marL="0" indent="0">
              <a:buNone/>
            </a:pPr>
            <a:r>
              <a:rPr lang="ru-RU" sz="2000" dirty="0"/>
              <a:t>     Доступность, экономия времени и ресурсов, возможность повторного просмотра.</a:t>
            </a:r>
          </a:p>
          <a:p>
            <a:r>
              <a:rPr lang="ru-RU" sz="2000" b="1" dirty="0"/>
              <a:t>Интерактивность в образовании:</a:t>
            </a:r>
          </a:p>
          <a:p>
            <a:pPr marL="0" indent="0">
              <a:buNone/>
            </a:pPr>
            <a:r>
              <a:rPr lang="ru-RU" sz="2000" dirty="0"/>
              <a:t>     Взаимодействие с материалом, возможность выбора маршрута, участие в образовательных играх.</a:t>
            </a:r>
          </a:p>
          <a:p>
            <a:r>
              <a:rPr lang="ru-RU" sz="2000" b="1" dirty="0"/>
              <a:t>Наглядность и вовлечение:</a:t>
            </a:r>
          </a:p>
          <a:p>
            <a:pPr marL="0" indent="0">
              <a:buNone/>
            </a:pPr>
            <a:r>
              <a:rPr lang="ru-RU" sz="2000" dirty="0"/>
              <a:t>     Лучшее понимание и запоминание материала, повышение интереса к обучению.</a:t>
            </a:r>
          </a:p>
          <a:p>
            <a:endParaRPr lang="ru-RU" b="1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8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6BBD0-2040-55E2-C40A-04BEC70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навыков и знаний при создании VR-проектов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B699D-5159-44F3-BDB5-7F6EBB97E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8911687" cy="33540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Навыки работы с  дизайн проектами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Навыки работы с графическими редакторами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Навыки понимания принципов работы VR-технологий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Знания о принципах работы VR-устройств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Знания основ 3D-моделирования и текстурирования,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Понимание алгоритмов рендеринга и взаимодействия с пользователем.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3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6C829-CAD5-1360-3543-82A46A69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панорамной съемки.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41C9B-1E1A-50C9-84E0-E19436AA2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3624044"/>
            <a:ext cx="9334848" cy="228717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Для создания панорамы лучше держать телефон вертикально, чтобы в кадр попало больше неба и земли. В телефоне выбирается режим панорамной съемки – он подсказывает фотографу в какую сторону повернуться, для создания качественных панорам лучше использовать штатив.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2CB942-BD4E-A539-EB6D-ABFC3F1C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9" y="1422167"/>
            <a:ext cx="11504611" cy="21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5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1AC46-8CDE-D6C0-768D-EB1BF51B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Шаги создания виртуального тура в </a:t>
            </a:r>
            <a:r>
              <a:rPr lang="en-US" dirty="0"/>
              <a:t>Pano2VR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64AB7-80EC-9EDC-F408-14ACCCF0C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1"/>
            <a:ext cx="4313864" cy="445074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1) В программу необходимо загрузить панорамы (сцены тура).</a:t>
            </a:r>
          </a:p>
          <a:p>
            <a:r>
              <a:rPr lang="ru-RU" dirty="0">
                <a:solidFill>
                  <a:schemeClr val="tx1"/>
                </a:solidFill>
              </a:rPr>
              <a:t>2) На каждой панораме необходимо поставить маркеры перехода (просто кликаем мышкой по экрану).</a:t>
            </a:r>
          </a:p>
          <a:p>
            <a:r>
              <a:rPr lang="ru-RU" dirty="0">
                <a:solidFill>
                  <a:schemeClr val="tx1"/>
                </a:solidFill>
              </a:rPr>
              <a:t>3 и 4) Для каждого маркера указываем, на какую панораму он ведет.</a:t>
            </a:r>
          </a:p>
          <a:p>
            <a:r>
              <a:rPr lang="ru-RU" dirty="0">
                <a:solidFill>
                  <a:schemeClr val="tx1"/>
                </a:solidFill>
              </a:rPr>
              <a:t>И так размечаем все панорамы, а потом делаем тур:</a:t>
            </a:r>
          </a:p>
          <a:p>
            <a:r>
              <a:rPr lang="ru-RU" dirty="0">
                <a:solidFill>
                  <a:schemeClr val="tx1"/>
                </a:solidFill>
              </a:rPr>
              <a:t>5) Нужно указать формат - это HTML-5.</a:t>
            </a:r>
          </a:p>
          <a:p>
            <a:r>
              <a:rPr lang="ru-RU" dirty="0">
                <a:solidFill>
                  <a:schemeClr val="tx1"/>
                </a:solidFill>
              </a:rPr>
              <a:t>6) Шестеренка запускает процесс подготовки тура....</a:t>
            </a:r>
          </a:p>
          <a:p>
            <a:r>
              <a:rPr lang="ru-RU" dirty="0">
                <a:solidFill>
                  <a:schemeClr val="tx1"/>
                </a:solidFill>
              </a:rPr>
              <a:t>Несколько минут ожидания и тур готов.</a:t>
            </a:r>
          </a:p>
        </p:txBody>
      </p:sp>
      <p:pic>
        <p:nvPicPr>
          <p:cNvPr id="2050" name="Picture 2" descr="Pano2VR">
            <a:extLst>
              <a:ext uri="{FF2B5EF4-FFF2-40B4-BE49-F238E27FC236}">
                <a16:creationId xmlns:a16="http://schemas.microsoft.com/office/drawing/2014/main" id="{F4C4D6F1-659E-DAFF-54EC-BE8B943A8D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126222"/>
            <a:ext cx="4597823" cy="42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9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8276B-13CF-F4EC-0429-A595AA2E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Просмотр созданного тура.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F196AF-3E03-33C2-68F5-366958B4B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225705"/>
            <a:ext cx="5128745" cy="35710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22933-3262-45DA-6D77-3CB20080E2BB}"/>
              </a:ext>
            </a:extLst>
          </p:cNvPr>
          <p:cNvSpPr txBox="1"/>
          <p:nvPr/>
        </p:nvSpPr>
        <p:spPr>
          <a:xfrm>
            <a:off x="7944374" y="2256639"/>
            <a:ext cx="3560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Созданный </a:t>
            </a:r>
            <a:r>
              <a:rPr lang="en-US" sz="2400" dirty="0" err="1"/>
              <a:t>Vr</a:t>
            </a:r>
            <a:r>
              <a:rPr lang="en-US" sz="2400" dirty="0"/>
              <a:t> </a:t>
            </a:r>
            <a:r>
              <a:rPr lang="ru-RU" sz="2400" dirty="0"/>
              <a:t>тур можно посмотреть в любых очках, самый бюджетный вариант – </a:t>
            </a:r>
            <a:r>
              <a:rPr lang="en-US" sz="2400" dirty="0"/>
              <a:t>Google Card Board </a:t>
            </a:r>
            <a:r>
              <a:rPr lang="ru-RU" sz="2400" dirty="0"/>
              <a:t>и его аналоги, где вместо экрана используется телефон.</a:t>
            </a:r>
          </a:p>
          <a:p>
            <a:r>
              <a:rPr lang="ru-RU" sz="2400" dirty="0"/>
              <a:t>Туры можно просматривать на ПК.</a:t>
            </a:r>
          </a:p>
        </p:txBody>
      </p:sp>
    </p:spTree>
    <p:extLst>
      <p:ext uri="{BB962C8B-B14F-4D97-AF65-F5344CB8AC3E}">
        <p14:creationId xmlns:p14="http://schemas.microsoft.com/office/powerpoint/2010/main" val="32788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F2D4F-E85D-5459-7EB9-8D5BE049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значимость работы с </a:t>
            </a:r>
            <a:r>
              <a:rPr lang="en-US" dirty="0" err="1"/>
              <a:t>Vr</a:t>
            </a:r>
            <a:r>
              <a:rPr lang="en-US" dirty="0"/>
              <a:t> </a:t>
            </a:r>
            <a:r>
              <a:rPr lang="ru-RU" dirty="0"/>
              <a:t>экскурсиями.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C63F-B92D-3C6C-F58C-BA040246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Патриотическое воспитание. </a:t>
            </a:r>
            <a:r>
              <a:rPr lang="ru-RU" dirty="0">
                <a:solidFill>
                  <a:schemeClr val="tx1"/>
                </a:solidFill>
              </a:rPr>
              <a:t>Экскурсии знакомят с историей и культурой родного края, что помогает воспитывать чувство любви к малой родине и гордость за её прошлое и настоящее.</a:t>
            </a:r>
          </a:p>
          <a:p>
            <a:r>
              <a:rPr lang="ru-RU" b="1" dirty="0">
                <a:solidFill>
                  <a:schemeClr val="tx1"/>
                </a:solidFill>
              </a:rPr>
              <a:t>Расширение кругозора. </a:t>
            </a:r>
            <a:r>
              <a:rPr lang="ru-RU" dirty="0">
                <a:solidFill>
                  <a:schemeClr val="tx1"/>
                </a:solidFill>
              </a:rPr>
              <a:t>Экскурсии наглядно демонстрируют достижения техники, строительства, помогают ощутить себя частью природного, культурного и социального пространства края.</a:t>
            </a:r>
          </a:p>
          <a:p>
            <a:r>
              <a:rPr lang="ru-RU" b="1" dirty="0">
                <a:solidFill>
                  <a:schemeClr val="tx1"/>
                </a:solidFill>
              </a:rPr>
              <a:t>Доступ к краеведческому материалу. </a:t>
            </a:r>
            <a:r>
              <a:rPr lang="ru-RU" dirty="0">
                <a:solidFill>
                  <a:schemeClr val="tx1"/>
                </a:solidFill>
              </a:rPr>
              <a:t>Разработка и проведение туров делает доступным для широкого круга людей историко-культурный материал, накопленный краеведами и учителями. </a:t>
            </a:r>
          </a:p>
          <a:p>
            <a:r>
              <a:rPr lang="ru-RU" b="1" dirty="0">
                <a:solidFill>
                  <a:schemeClr val="tx1"/>
                </a:solidFill>
              </a:rPr>
              <a:t>Развитие творческих и поисково-исследовательских способностей.</a:t>
            </a:r>
            <a:r>
              <a:rPr lang="ru-RU" dirty="0">
                <a:solidFill>
                  <a:schemeClr val="tx1"/>
                </a:solidFill>
              </a:rPr>
              <a:t> Краеведение помогает осмыслить идею исторического развития, понять взаимосвязь местного и общего, а в итоге — современность.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412090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A0A9A-6A78-21DE-A18C-A14B28EC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6301973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468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Цифровая волна – 2024  г.о. Балашиха МАУО СОШ №15 Тема работы: «Создание виртуальной экскурсии с помощью Pano2VR: перспективы для образования» Выполнил: Ганин Иван Николаевич учитель информатики</vt:lpstr>
      <vt:lpstr>Презентация PowerPoint</vt:lpstr>
      <vt:lpstr>Педагогические и познавательные преимущества виртуальных экскурсий </vt:lpstr>
      <vt:lpstr>Развитие навыков и знаний при создании VR-проектов</vt:lpstr>
      <vt:lpstr>Создание панорамной съемки.</vt:lpstr>
      <vt:lpstr>Шаги создания виртуального тура в Pano2VR</vt:lpstr>
      <vt:lpstr>Просмотр созданного тура.</vt:lpstr>
      <vt:lpstr>Практическая значимость работы с Vr экскурсиями.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Иван Ганин</dc:creator>
  <cp:lastModifiedBy>Иван Ганин</cp:lastModifiedBy>
  <cp:revision>1</cp:revision>
  <dcterms:created xsi:type="dcterms:W3CDTF">2024-11-04T16:18:41Z</dcterms:created>
  <dcterms:modified xsi:type="dcterms:W3CDTF">2024-11-05T11:52:25Z</dcterms:modified>
</cp:coreProperties>
</file>